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62" r:id="rId5"/>
    <p:sldId id="280" r:id="rId6"/>
    <p:sldId id="278" r:id="rId7"/>
    <p:sldId id="279" r:id="rId8"/>
    <p:sldId id="275" r:id="rId9"/>
    <p:sldId id="307" r:id="rId10"/>
    <p:sldId id="309" r:id="rId11"/>
    <p:sldId id="308" r:id="rId12"/>
    <p:sldId id="310" r:id="rId13"/>
    <p:sldId id="276" r:id="rId14"/>
    <p:sldId id="277" r:id="rId15"/>
    <p:sldId id="303" r:id="rId16"/>
    <p:sldId id="302" r:id="rId17"/>
    <p:sldId id="304" r:id="rId18"/>
    <p:sldId id="311" r:id="rId19"/>
    <p:sldId id="305" r:id="rId20"/>
    <p:sldId id="306" r:id="rId21"/>
    <p:sldId id="273" r:id="rId22"/>
    <p:sldId id="294" r:id="rId23"/>
    <p:sldId id="292" r:id="rId24"/>
    <p:sldId id="293" r:id="rId25"/>
    <p:sldId id="295" r:id="rId26"/>
    <p:sldId id="296" r:id="rId27"/>
    <p:sldId id="297" r:id="rId28"/>
    <p:sldId id="298" r:id="rId29"/>
    <p:sldId id="299" r:id="rId30"/>
    <p:sldId id="300" r:id="rId31"/>
    <p:sldId id="301" r:id="rId32"/>
    <p:sldId id="259" r:id="rId33"/>
    <p:sldId id="269" r:id="rId34"/>
    <p:sldId id="274" r:id="rId35"/>
    <p:sldId id="270" r:id="rId36"/>
    <p:sldId id="271" r:id="rId37"/>
    <p:sldId id="272" r:id="rId38"/>
    <p:sldId id="264" r:id="rId39"/>
    <p:sldId id="263" r:id="rId40"/>
    <p:sldId id="267" r:id="rId41"/>
    <p:sldId id="290" r:id="rId42"/>
    <p:sldId id="268" r:id="rId43"/>
    <p:sldId id="265" r:id="rId44"/>
    <p:sldId id="258" r:id="rId45"/>
    <p:sldId id="260" r:id="rId46"/>
    <p:sldId id="286" r:id="rId47"/>
    <p:sldId id="287" r:id="rId48"/>
    <p:sldId id="288" r:id="rId49"/>
    <p:sldId id="289" r:id="rId50"/>
    <p:sldId id="291" r:id="rId51"/>
    <p:sldId id="266" r:id="rId52"/>
    <p:sldId id="283" r:id="rId53"/>
    <p:sldId id="282" r:id="rId54"/>
    <p:sldId id="284" r:id="rId55"/>
    <p:sldId id="281" r:id="rId56"/>
    <p:sldId id="285" r:id="rId57"/>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1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23/11/2018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23/11/2018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jpeg"/></Relationships>
</file>

<file path=ppt/slides/_rels/slide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16554" y="418510"/>
            <a:ext cx="4818948" cy="800219"/>
          </a:xfrm>
          <a:prstGeom prst="rect">
            <a:avLst/>
          </a:prstGeom>
          <a:noFill/>
        </p:spPr>
        <p:txBody>
          <a:bodyPr wrap="none" rtlCol="0">
            <a:spAutoFit/>
          </a:bodyPr>
          <a:lstStyle/>
          <a:p>
            <a:pPr algn="ctr"/>
            <a:r>
              <a:rPr lang="es-PY" sz="2800" dirty="0" smtClean="0">
                <a:latin typeface="Arial Black" panose="020B0A04020102020204" pitchFamily="34" charset="0"/>
              </a:rPr>
              <a:t>Del lado de ThingSpeak</a:t>
            </a:r>
          </a:p>
          <a:p>
            <a:pPr algn="ctr"/>
            <a:endParaRPr lang="es-PY"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18729"/>
            <a:ext cx="3587496" cy="236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067944" y="206084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021" y="957052"/>
            <a:ext cx="3933837" cy="3116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6575939" y="4293096"/>
            <a:ext cx="300317"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4155892"/>
            <a:ext cx="2788714" cy="262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3317260" y="5288325"/>
            <a:ext cx="288032"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3" y="3582839"/>
            <a:ext cx="3192989" cy="294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997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9" y="1181100"/>
            <a:ext cx="81819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20881" y="34094"/>
            <a:ext cx="7197483" cy="1169551"/>
          </a:xfrm>
          <a:prstGeom prst="rect">
            <a:avLst/>
          </a:prstGeom>
          <a:noFill/>
        </p:spPr>
        <p:txBody>
          <a:bodyPr wrap="none" rtlCol="0">
            <a:spAutoFit/>
          </a:bodyPr>
          <a:lstStyle/>
          <a:p>
            <a:pPr algn="ctr"/>
            <a:r>
              <a:rPr lang="es-PY" sz="2800" dirty="0" smtClean="0">
                <a:latin typeface="Arial Black" panose="020B0A04020102020204" pitchFamily="34" charset="0"/>
              </a:rPr>
              <a:t>Código para ESP8266</a:t>
            </a:r>
          </a:p>
          <a:p>
            <a:pPr algn="ctr"/>
            <a:endParaRPr lang="es-PY" dirty="0"/>
          </a:p>
          <a:p>
            <a:pPr algn="ctr"/>
            <a:r>
              <a:rPr lang="es-PY" sz="2400" dirty="0"/>
              <a:t>https://github.com/WilsonOviedo/ESP8266_ThingSpeak</a:t>
            </a:r>
          </a:p>
        </p:txBody>
      </p:sp>
    </p:spTree>
    <p:extLst>
      <p:ext uri="{BB962C8B-B14F-4D97-AF65-F5344CB8AC3E}">
        <p14:creationId xmlns:p14="http://schemas.microsoft.com/office/powerpoint/2010/main" val="2622446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8" y="404664"/>
            <a:ext cx="923786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607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75311" y="766445"/>
            <a:ext cx="7468711" cy="646331"/>
          </a:xfrm>
          <a:prstGeom prst="rect">
            <a:avLst/>
          </a:prstGeom>
          <a:noFill/>
        </p:spPr>
        <p:txBody>
          <a:bodyPr wrap="none" rtlCol="0">
            <a:spAutoFit/>
          </a:bodyPr>
          <a:lstStyle/>
          <a:p>
            <a:r>
              <a:rPr lang="es-PY" sz="3600" dirty="0" smtClean="0">
                <a:latin typeface="Arial Black" panose="020B0A04020102020204" pitchFamily="34" charset="0"/>
              </a:rPr>
              <a:t>ESP32 con boot de Telegram</a:t>
            </a:r>
            <a:endParaRPr lang="es-PY" sz="3600" dirty="0">
              <a:latin typeface="Arial Black" panose="020B0A04020102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84983"/>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637" y="2059107"/>
            <a:ext cx="4396363" cy="439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265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9892"/>
            <a:ext cx="18669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2051720" y="242088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1268" name="Picture 4" descr="https://i1.wp.com/randomnerdtutorials.com/wp-content/uploads/2018/06/preferences.png?resize=722%2C607&amp;ssl=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975" y="1014211"/>
            <a:ext cx="282646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579" y="3390475"/>
            <a:ext cx="6343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4437111"/>
            <a:ext cx="2738491" cy="2476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76" y="4480843"/>
            <a:ext cx="4239406" cy="238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1005049" y="186484"/>
            <a:ext cx="6736396" cy="646331"/>
          </a:xfrm>
          <a:prstGeom prst="rect">
            <a:avLst/>
          </a:prstGeom>
          <a:noFill/>
        </p:spPr>
        <p:txBody>
          <a:bodyPr wrap="none" rtlCol="0">
            <a:spAutoFit/>
          </a:bodyPr>
          <a:lstStyle/>
          <a:p>
            <a:r>
              <a:rPr lang="es-PY" sz="3600" dirty="0" smtClean="0">
                <a:latin typeface="Arial Black" panose="020B0A04020102020204" pitchFamily="34" charset="0"/>
              </a:rPr>
              <a:t>Instalar ESP32 en arduino</a:t>
            </a:r>
            <a:endParaRPr lang="es-PY" sz="3600" dirty="0">
              <a:latin typeface="Arial Black" panose="020B0A04020102020204" pitchFamily="34" charset="0"/>
            </a:endParaRPr>
          </a:p>
        </p:txBody>
      </p:sp>
    </p:spTree>
    <p:extLst>
      <p:ext uri="{BB962C8B-B14F-4D97-AF65-F5344CB8AC3E}">
        <p14:creationId xmlns:p14="http://schemas.microsoft.com/office/powerpoint/2010/main" val="2074160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02837" y="34094"/>
            <a:ext cx="8833572" cy="1169551"/>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de telegram para Arduino</a:t>
            </a:r>
          </a:p>
          <a:p>
            <a:pPr algn="ctr"/>
            <a:endParaRPr lang="es-PY" dirty="0"/>
          </a:p>
          <a:p>
            <a:pPr algn="ctr"/>
            <a:r>
              <a:rPr lang="es-PY" sz="2400" dirty="0"/>
              <a:t>https://github.com/witnessmenow/Universal-Arduino-Telegram-Bot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05085"/>
            <a:ext cx="5732976" cy="26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39137" y="3905126"/>
            <a:ext cx="7358105" cy="892552"/>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Json para arduino</a:t>
            </a:r>
          </a:p>
          <a:p>
            <a:pPr algn="ctr"/>
            <a:r>
              <a:rPr lang="es-PY" sz="2400" dirty="0"/>
              <a:t>https://github.com/bblanchon/ArduinoJson</a:t>
            </a:r>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961" y="4726744"/>
            <a:ext cx="4104456" cy="201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470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64409" y="34094"/>
            <a:ext cx="5310428" cy="523220"/>
          </a:xfrm>
          <a:prstGeom prst="rect">
            <a:avLst/>
          </a:prstGeom>
          <a:noFill/>
        </p:spPr>
        <p:txBody>
          <a:bodyPr wrap="none" rtlCol="0">
            <a:spAutoFit/>
          </a:bodyPr>
          <a:lstStyle/>
          <a:p>
            <a:pPr algn="ctr"/>
            <a:r>
              <a:rPr lang="es-PY" sz="2800" dirty="0" smtClean="0">
                <a:latin typeface="Arial Black" panose="020B0A04020102020204" pitchFamily="34" charset="0"/>
              </a:rPr>
              <a:t>Crear el boot de Telegram</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57314"/>
            <a:ext cx="2880320" cy="271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Flecha derecha"/>
          <p:cNvSpPr/>
          <p:nvPr/>
        </p:nvSpPr>
        <p:spPr>
          <a:xfrm>
            <a:off x="3059832" y="1700808"/>
            <a:ext cx="360040" cy="21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836712"/>
            <a:ext cx="4457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5868144" y="2208312"/>
            <a:ext cx="288032" cy="4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852" y="2636912"/>
            <a:ext cx="51625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950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47697" y="404664"/>
            <a:ext cx="7132081" cy="1169551"/>
          </a:xfrm>
          <a:prstGeom prst="rect">
            <a:avLst/>
          </a:prstGeom>
          <a:noFill/>
        </p:spPr>
        <p:txBody>
          <a:bodyPr wrap="none" rtlCol="0">
            <a:spAutoFit/>
          </a:bodyPr>
          <a:lstStyle/>
          <a:p>
            <a:pPr algn="ctr"/>
            <a:r>
              <a:rPr lang="es-PY" sz="2800" dirty="0" smtClean="0">
                <a:latin typeface="Arial Black" panose="020B0A04020102020204" pitchFamily="34" charset="0"/>
              </a:rPr>
              <a:t>Subir código de prueba </a:t>
            </a:r>
          </a:p>
          <a:p>
            <a:pPr algn="ctr"/>
            <a:endParaRPr lang="es-PY" dirty="0"/>
          </a:p>
          <a:p>
            <a:pPr algn="ctr"/>
            <a:r>
              <a:rPr lang="es-PY" sz="2400" dirty="0"/>
              <a:t>https://github.com/WilsonOviedo/ChatBotTelegramESP</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87" y="1581150"/>
            <a:ext cx="64389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568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 y="1372529"/>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882249"/>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184"/>
            <a:ext cx="8224559" cy="676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39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a:latin typeface="Aharoni" panose="02010803020104030203" pitchFamily="2" charset="-79"/>
                <a:cs typeface="Aharoni" panose="02010803020104030203" pitchFamily="2" charset="-79"/>
              </a:rPr>
              <a:t>Particle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004" y="1556792"/>
            <a:ext cx="553199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5" y="2421848"/>
            <a:ext cx="3995936" cy="1384995"/>
          </a:xfrm>
          <a:prstGeom prst="rect">
            <a:avLst/>
          </a:prstGeom>
        </p:spPr>
        <p:txBody>
          <a:bodyPr wrap="square">
            <a:spAutoFit/>
          </a:bodyPr>
          <a:lstStyle/>
          <a:p>
            <a:pPr marL="285750" indent="-285750">
              <a:buFont typeface="Arial" panose="020B0604020202020204" pitchFamily="34" charset="0"/>
              <a:buChar char="•"/>
            </a:pPr>
            <a:r>
              <a:rPr lang="es-PY" sz="1400" dirty="0">
                <a:latin typeface="Arial Black" panose="020B0A04020102020204" pitchFamily="34" charset="0"/>
              </a:rPr>
              <a:t>Broadcom BCM43362 </a:t>
            </a:r>
            <a:r>
              <a:rPr lang="es-PY" sz="1400" dirty="0" err="1">
                <a:latin typeface="Arial Black" panose="020B0A04020102020204" pitchFamily="34" charset="0"/>
              </a:rPr>
              <a:t>Wi</a:t>
            </a:r>
            <a:r>
              <a:rPr lang="es-PY" sz="1400" dirty="0">
                <a:latin typeface="Arial Black" panose="020B0A04020102020204" pitchFamily="34" charset="0"/>
              </a:rPr>
              <a:t>-Fi chip</a:t>
            </a:r>
          </a:p>
          <a:p>
            <a:pPr marL="285750" indent="-285750">
              <a:buFont typeface="Arial" panose="020B0604020202020204" pitchFamily="34" charset="0"/>
              <a:buChar char="•"/>
            </a:pPr>
            <a:r>
              <a:rPr lang="es-PY" sz="1400" dirty="0">
                <a:latin typeface="Arial Black" panose="020B0A04020102020204" pitchFamily="34" charset="0"/>
              </a:rPr>
              <a:t>STM32F205 120Mhz ARM </a:t>
            </a:r>
            <a:r>
              <a:rPr lang="es-PY" sz="1400" dirty="0" err="1">
                <a:latin typeface="Arial Black" panose="020B0A04020102020204" pitchFamily="34" charset="0"/>
              </a:rPr>
              <a:t>Cortex</a:t>
            </a:r>
            <a:r>
              <a:rPr lang="es-PY" sz="1400" dirty="0">
                <a:latin typeface="Arial Black" panose="020B0A04020102020204" pitchFamily="34" charset="0"/>
              </a:rPr>
              <a:t> M3</a:t>
            </a:r>
          </a:p>
          <a:p>
            <a:pPr marL="285750" indent="-285750">
              <a:buFont typeface="Arial" panose="020B0604020202020204" pitchFamily="34" charset="0"/>
              <a:buChar char="•"/>
            </a:pPr>
            <a:r>
              <a:rPr lang="es-PY" sz="1400" dirty="0">
                <a:latin typeface="Arial Black" panose="020B0A04020102020204" pitchFamily="34" charset="0"/>
              </a:rPr>
              <a:t>1MB flash, 128KB RAM</a:t>
            </a:r>
          </a:p>
          <a:p>
            <a:pPr marL="285750" indent="-285750">
              <a:buFont typeface="Arial" panose="020B0604020202020204" pitchFamily="34" charset="0"/>
              <a:buChar char="•"/>
            </a:pPr>
            <a:r>
              <a:rPr lang="es-PY" sz="1400" dirty="0">
                <a:latin typeface="Arial Black" panose="020B0A04020102020204" pitchFamily="34" charset="0"/>
              </a:rPr>
              <a:t>802.11b/g/n</a:t>
            </a:r>
          </a:p>
          <a:p>
            <a:pPr marL="285750" indent="-285750">
              <a:buFont typeface="Arial" panose="020B0604020202020204" pitchFamily="34" charset="0"/>
              <a:buChar char="•"/>
            </a:pPr>
            <a:r>
              <a:rPr lang="es-PY" sz="1400" dirty="0" err="1">
                <a:latin typeface="Arial Black" panose="020B0A04020102020204" pitchFamily="34" charset="0"/>
              </a:rPr>
              <a:t>Soft</a:t>
            </a:r>
            <a:r>
              <a:rPr lang="es-PY" sz="1400" dirty="0">
                <a:latin typeface="Arial Black" panose="020B0A04020102020204" pitchFamily="34" charset="0"/>
              </a:rPr>
              <a:t> AP </a:t>
            </a:r>
            <a:r>
              <a:rPr lang="es-PY" sz="1400" dirty="0" err="1">
                <a:latin typeface="Arial Black" panose="020B0A04020102020204" pitchFamily="34" charset="0"/>
              </a:rPr>
              <a:t>setup</a:t>
            </a:r>
            <a:endParaRPr lang="es-PY" sz="1400" dirty="0">
              <a:latin typeface="Arial Black" panose="020B0A04020102020204" pitchFamily="34" charset="0"/>
            </a:endParaRPr>
          </a:p>
          <a:p>
            <a:pPr marL="285750" indent="-285750">
              <a:buFont typeface="Arial" panose="020B0604020202020204" pitchFamily="34" charset="0"/>
              <a:buChar char="•"/>
            </a:pPr>
            <a:r>
              <a:rPr lang="es-PY" sz="1400" dirty="0">
                <a:latin typeface="Arial Black" panose="020B0A04020102020204" pitchFamily="34" charset="0"/>
              </a:rPr>
              <a:t>FCC/CE/IC </a:t>
            </a:r>
            <a:r>
              <a:rPr lang="es-PY" sz="1400" dirty="0" err="1">
                <a:latin typeface="Arial Black" panose="020B0A04020102020204" pitchFamily="34" charset="0"/>
              </a:rPr>
              <a:t>certified</a:t>
            </a:r>
            <a:endParaRPr lang="es-PY" sz="1400" dirty="0">
              <a:latin typeface="Arial Black" panose="020B0A04020102020204" pitchFamily="34" charset="0"/>
            </a:endParaRPr>
          </a:p>
        </p:txBody>
      </p:sp>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8219" y="1124744"/>
            <a:ext cx="8568952" cy="1077218"/>
          </a:xfrm>
          <a:prstGeom prst="rect">
            <a:avLst/>
          </a:prstGeom>
          <a:noFill/>
        </p:spPr>
        <p:txBody>
          <a:bodyPr wrap="square" rtlCol="0">
            <a:spAutoFit/>
          </a:bodyPr>
          <a:lstStyle/>
          <a:p>
            <a:pPr algn="ctr"/>
            <a:r>
              <a:rPr lang="es-PY" sz="2800" dirty="0" smtClean="0">
                <a:latin typeface="Arial Black" panose="020B0A04020102020204" pitchFamily="34" charset="0"/>
              </a:rPr>
              <a:t>Ejemplo practico de integración con </a:t>
            </a:r>
            <a:r>
              <a:rPr lang="es-PY" sz="3600" b="1" dirty="0" smtClean="0">
                <a:latin typeface="Arial Black" panose="020B0A04020102020204" pitchFamily="34" charset="0"/>
              </a:rPr>
              <a:t>Firebase</a:t>
            </a:r>
            <a:endParaRPr lang="es-PY" sz="2800" b="1" dirty="0">
              <a:latin typeface="Arial Black" panose="020B0A04020102020204" pitchFamily="34" charset="0"/>
            </a:endParaRPr>
          </a:p>
        </p:txBody>
      </p:sp>
      <p:pic>
        <p:nvPicPr>
          <p:cNvPr id="10242" name="Picture 2" descr="Resultado de imagen para logo parti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 y="2370039"/>
            <a:ext cx="2736303" cy="9121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763688" y="3574745"/>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4" name="Picture 4" descr="Resultado de imagen para logo fi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798" y="5229200"/>
            <a:ext cx="4446202" cy="1251383"/>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3746210" y="5147893"/>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6" name="Picture 6" descr="Resultado de la imagen para logo weh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421" y="3837320"/>
            <a:ext cx="3307762" cy="92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547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91220"/>
            <a:ext cx="6912768" cy="636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843808" y="45764"/>
            <a:ext cx="3280578" cy="461665"/>
          </a:xfrm>
          <a:prstGeom prst="rect">
            <a:avLst/>
          </a:prstGeom>
          <a:noFill/>
        </p:spPr>
        <p:txBody>
          <a:bodyPr wrap="none" rtlCol="0">
            <a:spAutoFit/>
          </a:bodyPr>
          <a:lstStyle/>
          <a:p>
            <a:r>
              <a:rPr lang="es-PY" sz="2400" b="1" dirty="0" smtClean="0">
                <a:latin typeface="Arial Black" panose="020B0A04020102020204" pitchFamily="34" charset="0"/>
                <a:cs typeface="Aharoni" panose="02010803020104030203" pitchFamily="2" charset="-79"/>
              </a:rPr>
              <a:t>Código en Particle</a:t>
            </a:r>
            <a:endParaRPr lang="es-PY" sz="2400"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2263261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84232"/>
            <a:ext cx="9143999" cy="466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687862" y="313492"/>
            <a:ext cx="3768276" cy="523220"/>
          </a:xfrm>
          <a:prstGeom prst="rect">
            <a:avLst/>
          </a:prstGeom>
          <a:noFill/>
        </p:spPr>
        <p:txBody>
          <a:bodyPr wrap="none" rtlCol="0">
            <a:spAutoFit/>
          </a:bodyPr>
          <a:lstStyle/>
          <a:p>
            <a:r>
              <a:rPr lang="es-PY" sz="2800" dirty="0" smtClean="0">
                <a:latin typeface="Arial Black" panose="020B0A04020102020204" pitchFamily="34" charset="0"/>
              </a:rPr>
              <a:t>Pasos en Firebase</a:t>
            </a:r>
            <a:endParaRPr lang="es-PY" sz="2800" dirty="0">
              <a:latin typeface="Arial Black" panose="020B0A04020102020204" pitchFamily="34" charset="0"/>
            </a:endParaRPr>
          </a:p>
        </p:txBody>
      </p:sp>
    </p:spTree>
    <p:extLst>
      <p:ext uri="{BB962C8B-B14F-4D97-AF65-F5344CB8AC3E}">
        <p14:creationId xmlns:p14="http://schemas.microsoft.com/office/powerpoint/2010/main" val="1072907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970"/>
            <a:ext cx="7380312" cy="685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9541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0"/>
            <a:ext cx="8532440" cy="6839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024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0"/>
            <a:ext cx="6992795" cy="692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18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025"/>
            <a:ext cx="9144000" cy="64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449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4901" y="722"/>
            <a:ext cx="6763968" cy="523220"/>
          </a:xfrm>
          <a:prstGeom prst="rect">
            <a:avLst/>
          </a:prstGeom>
          <a:noFill/>
        </p:spPr>
        <p:txBody>
          <a:bodyPr wrap="none" rtlCol="0">
            <a:spAutoFit/>
          </a:bodyPr>
          <a:lstStyle/>
          <a:p>
            <a:r>
              <a:rPr lang="es-PY" sz="2800" dirty="0" smtClean="0">
                <a:latin typeface="Arial Black" panose="020B0A04020102020204" pitchFamily="34" charset="0"/>
              </a:rPr>
              <a:t>Integración Particle con Firebase</a:t>
            </a:r>
            <a:endParaRPr lang="es-PY" sz="2800" dirty="0">
              <a:latin typeface="Arial Black" panose="020B0A04020102020204"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8" y="523942"/>
            <a:ext cx="4049306" cy="25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251251" y="1345859"/>
            <a:ext cx="464776" cy="26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48" y="442769"/>
            <a:ext cx="3627961" cy="337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7752467" y="2532619"/>
            <a:ext cx="72008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2313" y="3818931"/>
            <a:ext cx="3706609" cy="217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5098277" y="6048554"/>
            <a:ext cx="6480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9" y="3185592"/>
            <a:ext cx="503751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12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 y="836712"/>
            <a:ext cx="9001225" cy="459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287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438"/>
            <a:ext cx="7810012" cy="6858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134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5" y="1242133"/>
            <a:ext cx="3998471"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illy\Downloads\20170423_0205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5940" y="935875"/>
            <a:ext cx="3745112" cy="21066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lly\Downloads\20170120_0751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1897" y="692696"/>
            <a:ext cx="4956043" cy="2787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lly\Downloads\20170120_07515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1396" y="3487892"/>
            <a:ext cx="4119770" cy="231737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 y="3933056"/>
            <a:ext cx="3442725" cy="258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4377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4339975" cy="244123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4367469" cy="24567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402264" y="1151979"/>
            <a:ext cx="4548979" cy="255880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illy\Downloads\20160903_1939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180055" y="3504977"/>
            <a:ext cx="3547886" cy="199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Willy\Downloads\20160628_1014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0090" y="1482198"/>
            <a:ext cx="3609149" cy="203014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Willy\Downloads\20160628_101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459751" y="1796833"/>
            <a:ext cx="4059943" cy="22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222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30"/>
            <a:ext cx="5131097" cy="306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07402"/>
            <a:ext cx="4889700" cy="231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645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la imagen para thingspea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3" name="AutoShape 5" descr="Resultado de la imagen para thingspea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4" name="3 CuadroTexto"/>
          <p:cNvSpPr txBox="1"/>
          <p:nvPr/>
        </p:nvSpPr>
        <p:spPr>
          <a:xfrm>
            <a:off x="-55444" y="160337"/>
            <a:ext cx="9167285" cy="6586418"/>
          </a:xfrm>
          <a:prstGeom prst="rect">
            <a:avLst/>
          </a:prstGeom>
          <a:noFill/>
        </p:spPr>
        <p:txBody>
          <a:bodyPr wrap="square" rtlCol="0">
            <a:spAutoFit/>
          </a:bodyPr>
          <a:lstStyle/>
          <a:p>
            <a:pPr algn="ctr"/>
            <a:r>
              <a:rPr lang="es-PY" sz="1600" dirty="0">
                <a:latin typeface="Impact" panose="020B0806030902050204" pitchFamily="34" charset="0"/>
              </a:rPr>
              <a:t>Tecnologías de conectividad para </a:t>
            </a:r>
            <a:r>
              <a:rPr lang="es-PY" sz="1600" dirty="0" smtClean="0">
                <a:latin typeface="Impact" panose="020B0806030902050204" pitchFamily="34" charset="0"/>
              </a:rPr>
              <a:t>IoT:</a:t>
            </a:r>
          </a:p>
          <a:p>
            <a:pPr marL="285750" indent="-285750">
              <a:buFont typeface="Wingdings" panose="05000000000000000000" pitchFamily="2" charset="2"/>
              <a:buChar char="ü"/>
            </a:pPr>
            <a:r>
              <a:rPr lang="es-PY" sz="1400" dirty="0"/>
              <a:t>NFC  </a:t>
            </a:r>
            <a:r>
              <a:rPr lang="es-PY" sz="1400" b="1" dirty="0"/>
              <a:t>(</a:t>
            </a:r>
            <a:r>
              <a:rPr lang="es-PY" sz="1400" b="1" dirty="0" err="1"/>
              <a:t>Near</a:t>
            </a:r>
            <a:r>
              <a:rPr lang="es-PY" sz="1400" b="1" dirty="0"/>
              <a:t> Field </a:t>
            </a:r>
            <a:r>
              <a:rPr lang="es-PY" sz="1400" b="1" dirty="0" err="1"/>
              <a:t>Communication</a:t>
            </a:r>
            <a:r>
              <a:rPr lang="es-PY" sz="1400" b="1" dirty="0"/>
              <a:t> (NFC) o comunicación de campo cercano</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smtClean="0"/>
              <a:t>RFID </a:t>
            </a:r>
            <a:r>
              <a:rPr lang="es-PY" sz="1400" b="1" dirty="0" smtClean="0"/>
              <a:t>(</a:t>
            </a:r>
            <a:r>
              <a:rPr lang="es-PY" sz="1400" b="1" dirty="0"/>
              <a:t>identificación por radiofrecuencia</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a:t>Bluetooth </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Zigbee</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a:t>IEEE </a:t>
            </a:r>
            <a:r>
              <a:rPr lang="es-PY" sz="1400" dirty="0" smtClean="0"/>
              <a:t>802.15.4 </a:t>
            </a:r>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WiFi</a:t>
            </a:r>
            <a:endParaRPr lang="es-PY" sz="1400" dirty="0" smtClean="0"/>
          </a:p>
          <a:p>
            <a:pPr marL="742950" lvl="1" indent="-285750">
              <a:buFont typeface="Wingdings" panose="05000000000000000000" pitchFamily="2" charset="2"/>
              <a:buChar char="ü"/>
            </a:pPr>
            <a:endParaRPr lang="es-PY" sz="1400" dirty="0" smtClean="0"/>
          </a:p>
          <a:p>
            <a:pPr marL="285750" indent="-285750">
              <a:buFont typeface="Wingdings" panose="05000000000000000000" pitchFamily="2" charset="2"/>
              <a:buChar char="ü"/>
            </a:pPr>
            <a:r>
              <a:rPr lang="es-PY" sz="1400" dirty="0" err="1" smtClean="0"/>
              <a:t>LoraWAN</a:t>
            </a:r>
            <a:r>
              <a:rPr lang="es-PY" sz="1400" dirty="0" smtClean="0"/>
              <a:t> </a:t>
            </a:r>
            <a:r>
              <a:rPr lang="es-PY" sz="1400" b="1" dirty="0" smtClean="0"/>
              <a:t>(</a:t>
            </a:r>
            <a:r>
              <a:rPr lang="en-US" sz="1400" b="1" dirty="0"/>
              <a:t>Low Power Wide Area Network</a:t>
            </a:r>
            <a:r>
              <a:rPr lang="es-PY" sz="1400" b="1" dirty="0" smtClean="0"/>
              <a:t>)</a:t>
            </a:r>
          </a:p>
          <a:p>
            <a:pPr marL="742950" lvl="1" indent="-285750">
              <a:buFont typeface="Wingdings" panose="05000000000000000000" pitchFamily="2" charset="2"/>
              <a:buChar char="ü"/>
            </a:pPr>
            <a:endParaRPr lang="es-PY" sz="1400" b="1" dirty="0" smtClean="0"/>
          </a:p>
          <a:p>
            <a:pPr marL="285750" indent="-285750">
              <a:buFont typeface="Wingdings" panose="05000000000000000000" pitchFamily="2" charset="2"/>
              <a:buChar char="ü"/>
            </a:pPr>
            <a:r>
              <a:rPr lang="es-PY" sz="1400" dirty="0" err="1" smtClean="0"/>
              <a:t>Sigfox</a:t>
            </a:r>
            <a:r>
              <a:rPr lang="es-PY" sz="1400" dirty="0" smtClean="0"/>
              <a:t> ()</a:t>
            </a:r>
          </a:p>
          <a:p>
            <a:pPr marL="742950" lvl="1" indent="-285750">
              <a:buFont typeface="Wingdings" panose="05000000000000000000" pitchFamily="2" charset="2"/>
              <a:buChar char="ü"/>
            </a:pPr>
            <a:r>
              <a:rPr lang="es-PY" sz="1400" dirty="0"/>
              <a:t>868MHz en Europa y 902MHz en los EE. UU</a:t>
            </a:r>
            <a:endParaRPr lang="es-PY" sz="1400" dirty="0" smtClean="0"/>
          </a:p>
          <a:p>
            <a:pPr marL="285750" indent="-285750">
              <a:buFont typeface="Wingdings" panose="05000000000000000000" pitchFamily="2" charset="2"/>
              <a:buChar char="ü"/>
            </a:pPr>
            <a:r>
              <a:rPr lang="es-PY" sz="1400" dirty="0" smtClean="0"/>
              <a:t>6LoWPAN </a:t>
            </a:r>
            <a:r>
              <a:rPr lang="en-US" sz="1400" b="1" dirty="0"/>
              <a:t>(IPv6 over Low power Wireless Personal Area Networks)</a:t>
            </a:r>
            <a:endParaRPr lang="es-PY" sz="1400" b="1" dirty="0" smtClean="0"/>
          </a:p>
          <a:p>
            <a:pPr marL="742950" lvl="1" indent="-285750">
              <a:buFont typeface="Wingdings" panose="05000000000000000000" pitchFamily="2" charset="2"/>
              <a:buChar char="ü"/>
            </a:pPr>
            <a:r>
              <a:rPr lang="es-PY" sz="1400" dirty="0" smtClean="0"/>
              <a:t>IEEE </a:t>
            </a:r>
            <a:r>
              <a:rPr lang="es-PY" sz="1400" dirty="0"/>
              <a:t>802.15.4</a:t>
            </a:r>
            <a:endParaRPr lang="es-PY" sz="1400" dirty="0" smtClean="0"/>
          </a:p>
          <a:p>
            <a:pPr marL="285750" indent="-285750">
              <a:buFont typeface="Wingdings" panose="05000000000000000000" pitchFamily="2" charset="2"/>
              <a:buChar char="ü"/>
            </a:pPr>
            <a:r>
              <a:rPr lang="es-PY" sz="1400" dirty="0" smtClean="0"/>
              <a:t>Z-Wave  (</a:t>
            </a:r>
            <a:r>
              <a:rPr lang="es-PY" sz="1400" dirty="0"/>
              <a:t>protocolo de comunicaciones inalámbricas utilizado principalmente para domótica</a:t>
            </a:r>
            <a:r>
              <a:rPr lang="es-PY" sz="1400" dirty="0" smtClean="0"/>
              <a:t>.)</a:t>
            </a:r>
          </a:p>
          <a:p>
            <a:pPr marL="742950" lvl="1" indent="-285750">
              <a:buFont typeface="Wingdings" panose="05000000000000000000" pitchFamily="2" charset="2"/>
              <a:buChar char="ü"/>
            </a:pPr>
            <a:r>
              <a:rPr lang="es-PY" sz="1400" dirty="0"/>
              <a:t>868.42 MHz Banda SRD (Europa, banda ISM de 900 MHz: 908.42 MHz (Estados Unidos); 916 MHz (Israel); 919.82 MHz (Hong Kong); 921.42 MHz (Australia / Nueva Zelanda).</a:t>
            </a:r>
            <a:endParaRPr lang="es-PY" sz="1400" dirty="0" smtClean="0"/>
          </a:p>
          <a:p>
            <a:pPr marL="285750" indent="-285750">
              <a:buFont typeface="Wingdings" panose="05000000000000000000" pitchFamily="2" charset="2"/>
              <a:buChar char="ü"/>
            </a:pPr>
            <a:r>
              <a:rPr lang="es-PY" sz="1400" dirty="0" err="1" smtClean="0"/>
              <a:t>Thread</a:t>
            </a:r>
            <a:endParaRPr lang="es-PY" sz="1400" dirty="0" smtClean="0"/>
          </a:p>
          <a:p>
            <a:pPr marL="742950" lvl="1" indent="-285750">
              <a:buFont typeface="Wingdings" panose="05000000000000000000" pitchFamily="2" charset="2"/>
              <a:buChar char="ü"/>
            </a:pPr>
            <a:endParaRPr lang="es-PY" sz="1400" u="sng" dirty="0" smtClean="0"/>
          </a:p>
          <a:p>
            <a:pPr marL="285750" indent="-285750">
              <a:buFont typeface="Wingdings" panose="05000000000000000000" pitchFamily="2" charset="2"/>
              <a:buChar char="ü"/>
            </a:pPr>
            <a:r>
              <a:rPr lang="es-PY" sz="1400" dirty="0"/>
              <a:t>4G y </a:t>
            </a:r>
            <a:r>
              <a:rPr lang="es-PY" sz="1400" dirty="0" smtClean="0"/>
              <a:t>5G</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smtClean="0"/>
              <a:t>Ethernet</a:t>
            </a:r>
          </a:p>
          <a:p>
            <a:pPr marL="742950" lvl="1" indent="-285750">
              <a:buFont typeface="Wingdings" panose="05000000000000000000" pitchFamily="2" charset="2"/>
              <a:buChar char="ü"/>
            </a:pPr>
            <a:endParaRPr lang="es-PY" sz="1400" dirty="0"/>
          </a:p>
          <a:p>
            <a:pPr marL="285750" indent="-285750">
              <a:buFont typeface="Wingdings" panose="05000000000000000000" pitchFamily="2" charset="2"/>
              <a:buChar char="ü"/>
            </a:pPr>
            <a:r>
              <a:rPr lang="es-PY" sz="1400" dirty="0" err="1" smtClean="0"/>
              <a:t>Modbus</a:t>
            </a:r>
            <a:endParaRPr lang="es-PY" sz="1400" dirty="0" smtClean="0"/>
          </a:p>
          <a:p>
            <a:pPr marL="742950" lvl="1" indent="-285750">
              <a:buFont typeface="Wingdings" panose="05000000000000000000" pitchFamily="2" charset="2"/>
              <a:buChar char="ü"/>
            </a:pPr>
            <a:endParaRPr lang="es-PY" sz="1400" dirty="0"/>
          </a:p>
        </p:txBody>
      </p:sp>
    </p:spTree>
    <p:extLst>
      <p:ext uri="{BB962C8B-B14F-4D97-AF65-F5344CB8AC3E}">
        <p14:creationId xmlns:p14="http://schemas.microsoft.com/office/powerpoint/2010/main" val="14463202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14875"/>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141" y="2662800"/>
            <a:ext cx="3230367" cy="24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2" y="4609388"/>
            <a:ext cx="2248612" cy="224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03848" y="764704"/>
            <a:ext cx="2079415" cy="523220"/>
          </a:xfrm>
          <a:prstGeom prst="rect">
            <a:avLst/>
          </a:prstGeom>
        </p:spPr>
        <p:txBody>
          <a:bodyPr wrap="none">
            <a:spAutoFit/>
          </a:bodyPr>
          <a:lstStyle/>
          <a:p>
            <a:r>
              <a:rPr lang="es-ES" sz="2800" dirty="0">
                <a:latin typeface="Aharoni" panose="02010803020104030203" pitchFamily="2" charset="-79"/>
                <a:cs typeface="Aharoni" panose="02010803020104030203" pitchFamily="2" charset="-79"/>
              </a:rPr>
              <a:t>IEEE 802.15.4 </a:t>
            </a:r>
          </a:p>
        </p:txBody>
      </p:sp>
      <p:sp>
        <p:nvSpPr>
          <p:cNvPr id="3" name="2 Rectángulo"/>
          <p:cNvSpPr/>
          <p:nvPr/>
        </p:nvSpPr>
        <p:spPr>
          <a:xfrm>
            <a:off x="368567" y="1319744"/>
            <a:ext cx="8496944" cy="923330"/>
          </a:xfrm>
          <a:prstGeom prst="rect">
            <a:avLst/>
          </a:prstGeom>
        </p:spPr>
        <p:txBody>
          <a:bodyPr wrap="square">
            <a:spAutoFit/>
          </a:bodyPr>
          <a:lstStyle/>
          <a:p>
            <a:r>
              <a:rPr lang="es-ES" dirty="0" smtClean="0"/>
              <a:t>Es </a:t>
            </a:r>
            <a:r>
              <a:rPr lang="es-ES" dirty="0"/>
              <a:t>un estándar que define el nivel físico y el control de acceso al medio de redes inalámbricas de área personal con tasas bajas de transmisión de datos (</a:t>
            </a:r>
            <a:r>
              <a:rPr lang="es-ES" dirty="0" err="1"/>
              <a:t>low-rate</a:t>
            </a:r>
            <a:r>
              <a:rPr lang="es-ES" dirty="0"/>
              <a:t> </a:t>
            </a:r>
            <a:r>
              <a:rPr lang="es-ES" dirty="0" err="1"/>
              <a:t>wireless</a:t>
            </a:r>
            <a:r>
              <a:rPr lang="es-ES" dirty="0"/>
              <a:t> personal </a:t>
            </a:r>
            <a:r>
              <a:rPr lang="es-ES" dirty="0" err="1"/>
              <a:t>area</a:t>
            </a:r>
            <a:r>
              <a:rPr lang="es-ES" dirty="0"/>
              <a:t> </a:t>
            </a:r>
            <a:r>
              <a:rPr lang="es-ES" dirty="0" err="1"/>
              <a:t>network</a:t>
            </a:r>
            <a:r>
              <a:rPr lang="es-ES" dirty="0"/>
              <a:t>, LR-WPAN). </a:t>
            </a:r>
          </a:p>
        </p:txBody>
      </p:sp>
      <p:pic>
        <p:nvPicPr>
          <p:cNvPr id="1028" name="Picture 4" descr="https://upload.wikimedia.org/wikipedia/commons/thumb/1/13/IEEE_802.15.4_Star_P2P.svg/220px-IEEE_802.15.4_Star_P2P.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66" y="3573016"/>
            <a:ext cx="3906185"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IEEE 802.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206" y="3573016"/>
            <a:ext cx="255741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752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401205"/>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a:t>Protocolos de comunicación para </a:t>
            </a:r>
            <a:r>
              <a:rPr lang="es-PY" dirty="0" smtClean="0"/>
              <a:t>IoT</a:t>
            </a:r>
          </a:p>
          <a:p>
            <a:pPr marL="285750" indent="-285750">
              <a:buFont typeface="Wingdings" panose="05000000000000000000" pitchFamily="2" charset="2"/>
              <a:buChar char="ü"/>
            </a:pPr>
            <a:r>
              <a:rPr lang="es-PY" dirty="0"/>
              <a:t>Protocolos 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116632"/>
            <a:ext cx="3084499" cy="584775"/>
          </a:xfrm>
          <a:prstGeom prst="rect">
            <a:avLst/>
          </a:prstGeom>
          <a:noFill/>
        </p:spPr>
        <p:txBody>
          <a:bodyPr wrap="none" rtlCol="0">
            <a:spAutoFit/>
          </a:bodyPr>
          <a:lstStyle/>
          <a:p>
            <a:r>
              <a:rPr lang="es-PY" sz="3200" dirty="0" smtClean="0">
                <a:latin typeface="Aharoni" panose="02010803020104030203" pitchFamily="2" charset="-79"/>
                <a:cs typeface="Aharoni" panose="02010803020104030203" pitchFamily="2" charset="-79"/>
              </a:rPr>
              <a:t>Protocolo HTTP</a:t>
            </a:r>
            <a:endParaRPr lang="es-PY" sz="3200" dirty="0">
              <a:latin typeface="Aharoni" panose="02010803020104030203" pitchFamily="2" charset="-79"/>
              <a:cs typeface="Aharoni" panose="02010803020104030203" pitchFamily="2" charset="-79"/>
            </a:endParaRPr>
          </a:p>
        </p:txBody>
      </p:sp>
      <p:sp>
        <p:nvSpPr>
          <p:cNvPr id="3" name="2 Rectángulo"/>
          <p:cNvSpPr/>
          <p:nvPr/>
        </p:nvSpPr>
        <p:spPr>
          <a:xfrm>
            <a:off x="1475656" y="1052736"/>
            <a:ext cx="6696744" cy="2862322"/>
          </a:xfrm>
          <a:prstGeom prst="rect">
            <a:avLst/>
          </a:prstGeom>
        </p:spPr>
        <p:txBody>
          <a:bodyPr wrap="square">
            <a:spAutoFit/>
          </a:bodyPr>
          <a:lstStyle/>
          <a:p>
            <a:r>
              <a:rPr lang="es-PY" b="1" dirty="0"/>
              <a:t>AT+CHTTPACT</a:t>
            </a:r>
            <a:r>
              <a:rPr lang="es-PY" b="1" dirty="0" smtClean="0"/>
              <a:t>=“www.website.com",80</a:t>
            </a:r>
          </a:p>
          <a:p>
            <a:endParaRPr lang="es-PY" dirty="0"/>
          </a:p>
          <a:p>
            <a:r>
              <a:rPr lang="es-PY" dirty="0"/>
              <a:t>    POST </a:t>
            </a:r>
            <a:r>
              <a:rPr lang="es-PY" dirty="0" smtClean="0"/>
              <a:t>/sensores/sensor  </a:t>
            </a:r>
            <a:r>
              <a:rPr lang="es-PY" dirty="0"/>
              <a:t>HTTP/1.1</a:t>
            </a:r>
          </a:p>
          <a:p>
            <a:r>
              <a:rPr lang="es-PY" dirty="0"/>
              <a:t>    Host: www.website.com </a:t>
            </a:r>
            <a:r>
              <a:rPr lang="es-PY" dirty="0" smtClean="0"/>
              <a:t> </a:t>
            </a:r>
          </a:p>
          <a:p>
            <a:r>
              <a:rPr lang="es-PY" dirty="0" smtClean="0"/>
              <a:t>    </a:t>
            </a:r>
            <a:r>
              <a:rPr lang="es-PY" dirty="0" err="1" smtClean="0"/>
              <a:t>Connection</a:t>
            </a:r>
            <a:r>
              <a:rPr lang="es-PY" dirty="0" smtClean="0"/>
              <a:t>: </a:t>
            </a:r>
            <a:r>
              <a:rPr lang="es-PY" dirty="0" err="1" smtClean="0"/>
              <a:t>close</a:t>
            </a:r>
            <a:endParaRPr lang="es-PY" dirty="0"/>
          </a:p>
          <a:p>
            <a:r>
              <a:rPr lang="es-PY" dirty="0"/>
              <a:t>    Content-</a:t>
            </a:r>
            <a:r>
              <a:rPr lang="es-PY" dirty="0" err="1"/>
              <a:t>Type</a:t>
            </a:r>
            <a:r>
              <a:rPr lang="es-PY" dirty="0"/>
              <a:t>: </a:t>
            </a:r>
            <a:r>
              <a:rPr lang="es-PY" dirty="0" err="1"/>
              <a:t>application</a:t>
            </a:r>
            <a:r>
              <a:rPr lang="es-PY" dirty="0"/>
              <a:t>/</a:t>
            </a:r>
            <a:r>
              <a:rPr lang="es-PY" dirty="0" err="1"/>
              <a:t>json</a:t>
            </a:r>
            <a:endParaRPr lang="es-PY" dirty="0"/>
          </a:p>
          <a:p>
            <a:r>
              <a:rPr lang="es-PY" dirty="0"/>
              <a:t>    Cache-Control: no-cache</a:t>
            </a:r>
          </a:p>
          <a:p>
            <a:r>
              <a:rPr lang="es-PY" dirty="0"/>
              <a:t>    Content-</a:t>
            </a:r>
            <a:r>
              <a:rPr lang="es-PY" dirty="0" err="1"/>
              <a:t>Length</a:t>
            </a:r>
            <a:r>
              <a:rPr lang="es-PY" dirty="0"/>
              <a:t>: </a:t>
            </a:r>
            <a:r>
              <a:rPr lang="es-PY" dirty="0" smtClean="0"/>
              <a:t>61</a:t>
            </a:r>
            <a:endParaRPr lang="es-PY" dirty="0"/>
          </a:p>
          <a:p>
            <a:endParaRPr lang="es-PY" dirty="0"/>
          </a:p>
          <a:p>
            <a:r>
              <a:rPr lang="es-PY" dirty="0" smtClean="0"/>
              <a:t>    {</a:t>
            </a:r>
            <a:r>
              <a:rPr lang="es-PY" dirty="0"/>
              <a:t>"</a:t>
            </a:r>
            <a:r>
              <a:rPr lang="es-PY" dirty="0" smtClean="0"/>
              <a:t>sensor":“230","</a:t>
            </a:r>
            <a:r>
              <a:rPr lang="es-PY" dirty="0"/>
              <a:t>latitud</a:t>
            </a:r>
            <a:r>
              <a:rPr lang="es-PY" dirty="0" smtClean="0"/>
              <a:t>":"-25.2222</a:t>
            </a:r>
            <a:r>
              <a:rPr lang="es-PY" dirty="0"/>
              <a:t>","longitud":"-</a:t>
            </a:r>
            <a:r>
              <a:rPr lang="es-PY" dirty="0" smtClean="0"/>
              <a:t>54.2222</a:t>
            </a:r>
            <a:r>
              <a:rPr lang="es-PY" dirty="0"/>
              <a:t>"</a:t>
            </a:r>
            <a:r>
              <a:rPr lang="es-PY" dirty="0" smtClean="0"/>
              <a:t>}</a:t>
            </a:r>
            <a:endParaRPr lang="es-PY" dirty="0"/>
          </a:p>
        </p:txBody>
      </p:sp>
    </p:spTree>
    <p:extLst>
      <p:ext uri="{BB962C8B-B14F-4D97-AF65-F5344CB8AC3E}">
        <p14:creationId xmlns:p14="http://schemas.microsoft.com/office/powerpoint/2010/main" val="1435134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34671" y="908720"/>
            <a:ext cx="2922595"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Contactos: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331640" y="364708"/>
            <a:ext cx="6634701" cy="646331"/>
          </a:xfrm>
          <a:prstGeom prst="rect">
            <a:avLst/>
          </a:prstGeom>
          <a:noFill/>
        </p:spPr>
        <p:txBody>
          <a:bodyPr wrap="none" rtlCol="0">
            <a:spAutoFit/>
          </a:bodyPr>
          <a:lstStyle/>
          <a:p>
            <a:r>
              <a:rPr lang="es-PY" sz="3600" b="1" dirty="0" smtClean="0">
                <a:latin typeface="Arial Black" panose="020B0A04020102020204" pitchFamily="34" charset="0"/>
              </a:rPr>
              <a:t>ESP8266 con ThingSpeak</a:t>
            </a:r>
            <a:endParaRPr lang="es-PY" sz="3600" b="1" dirty="0">
              <a:latin typeface="Arial Black" panose="020B0A04020102020204" pitchFamily="34" charset="0"/>
            </a:endParaRPr>
          </a:p>
        </p:txBody>
      </p:sp>
      <p:pic>
        <p:nvPicPr>
          <p:cNvPr id="16386" name="Picture 2" descr="Resultado de la imagen para esp8266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5715000"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17" y="4206807"/>
            <a:ext cx="6950083" cy="147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780927"/>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578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3896</TotalTime>
  <Words>999</Words>
  <Application>Microsoft Office PowerPoint</Application>
  <PresentationFormat>Presentación en pantalla (4:3)</PresentationFormat>
  <Paragraphs>239</Paragraphs>
  <Slides>56</Slides>
  <Notes>0</Notes>
  <HiddenSlides>0</HiddenSlides>
  <MMClips>0</MMClips>
  <ScaleCrop>false</ScaleCrop>
  <HeadingPairs>
    <vt:vector size="4" baseType="variant">
      <vt:variant>
        <vt:lpstr>Tema</vt:lpstr>
      </vt:variant>
      <vt:variant>
        <vt:i4>1</vt:i4>
      </vt:variant>
      <vt:variant>
        <vt:lpstr>Títulos de diapositiva</vt:lpstr>
      </vt:variant>
      <vt:variant>
        <vt:i4>56</vt:i4>
      </vt:variant>
    </vt:vector>
  </HeadingPairs>
  <TitlesOfParts>
    <vt:vector size="57" baseType="lpstr">
      <vt:lpstr>Tema de Office</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Willy</cp:lastModifiedBy>
  <cp:revision>104</cp:revision>
  <dcterms:created xsi:type="dcterms:W3CDTF">2018-10-26T10:05:38Z</dcterms:created>
  <dcterms:modified xsi:type="dcterms:W3CDTF">2018-11-23T17:53:09Z</dcterms:modified>
</cp:coreProperties>
</file>